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7" r:id="rId3"/>
    <p:sldId id="271" r:id="rId4"/>
    <p:sldId id="258" r:id="rId5"/>
    <p:sldId id="266" r:id="rId6"/>
    <p:sldId id="275" r:id="rId7"/>
    <p:sldId id="26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0" autoAdjust="0"/>
  </p:normalViewPr>
  <p:slideViewPr>
    <p:cSldViewPr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3458F-C5AD-844B-B7EB-1AF6D2515688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37CEA9E1-E005-F24E-A512-987594B610F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 dirty="0"/>
        </a:p>
      </dgm:t>
    </dgm:pt>
    <dgm:pt modelId="{161E677B-3654-6B44-AB25-13FDED10B8DC}" type="parTrans" cxnId="{6F63D440-640D-6942-85EB-A52A39B52F1D}">
      <dgm:prSet/>
      <dgm:spPr/>
      <dgm:t>
        <a:bodyPr/>
        <a:lstStyle/>
        <a:p>
          <a:endParaRPr lang="es-ES_tradnl"/>
        </a:p>
      </dgm:t>
    </dgm:pt>
    <dgm:pt modelId="{C616E693-9FE2-1D4A-82E2-4E12FFCCB6A8}" type="sibTrans" cxnId="{6F63D440-640D-6942-85EB-A52A39B52F1D}">
      <dgm:prSet/>
      <dgm:spPr/>
      <dgm:t>
        <a:bodyPr/>
        <a:lstStyle/>
        <a:p>
          <a:endParaRPr lang="es-ES_tradnl"/>
        </a:p>
      </dgm:t>
    </dgm:pt>
    <dgm:pt modelId="{3D2654B7-34A1-7F41-A78D-44492E531D9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 dirty="0"/>
        </a:p>
      </dgm:t>
    </dgm:pt>
    <dgm:pt modelId="{8A56BA1E-B739-9143-9DCA-2349518ECFDE}" type="parTrans" cxnId="{871D0E2B-3B33-5E44-B9D6-DB43A1D7EDCF}">
      <dgm:prSet/>
      <dgm:spPr/>
      <dgm:t>
        <a:bodyPr/>
        <a:lstStyle/>
        <a:p>
          <a:endParaRPr lang="es-ES_tradnl"/>
        </a:p>
      </dgm:t>
    </dgm:pt>
    <dgm:pt modelId="{45B8C895-C32B-1E43-8767-FFA8E297E45B}" type="sibTrans" cxnId="{871D0E2B-3B33-5E44-B9D6-DB43A1D7EDCF}">
      <dgm:prSet/>
      <dgm:spPr/>
      <dgm:t>
        <a:bodyPr/>
        <a:lstStyle/>
        <a:p>
          <a:endParaRPr lang="es-ES_tradnl"/>
        </a:p>
      </dgm:t>
    </dgm:pt>
    <dgm:pt modelId="{411F6978-7DBE-DB4B-9CB2-B03E32BA907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 dirty="0"/>
        </a:p>
      </dgm:t>
    </dgm:pt>
    <dgm:pt modelId="{6DDF0ED1-48AE-0F47-992E-2D62881CCB8E}" type="parTrans" cxnId="{162AEAA3-C3B6-434D-9CFE-38529764DBC5}">
      <dgm:prSet/>
      <dgm:spPr/>
      <dgm:t>
        <a:bodyPr/>
        <a:lstStyle/>
        <a:p>
          <a:endParaRPr lang="es-ES_tradnl"/>
        </a:p>
      </dgm:t>
    </dgm:pt>
    <dgm:pt modelId="{18F17E20-0479-D645-932F-423D59987CFC}" type="sibTrans" cxnId="{162AEAA3-C3B6-434D-9CFE-38529764DBC5}">
      <dgm:prSet/>
      <dgm:spPr/>
      <dgm:t>
        <a:bodyPr/>
        <a:lstStyle/>
        <a:p>
          <a:endParaRPr lang="es-ES_tradnl"/>
        </a:p>
      </dgm:t>
    </dgm:pt>
    <dgm:pt modelId="{24871861-8E8D-4847-8994-552C988E93E3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 dirty="0"/>
        </a:p>
      </dgm:t>
    </dgm:pt>
    <dgm:pt modelId="{7DC4AC05-F6BD-2943-8624-C6997EB4C668}" type="parTrans" cxnId="{A54AC791-9BAF-284F-91A8-71CE197314B1}">
      <dgm:prSet/>
      <dgm:spPr/>
      <dgm:t>
        <a:bodyPr/>
        <a:lstStyle/>
        <a:p>
          <a:endParaRPr lang="es-ES_tradnl"/>
        </a:p>
      </dgm:t>
    </dgm:pt>
    <dgm:pt modelId="{1D7AF9F2-4CC0-2C43-8CBB-72E0818956A5}" type="sibTrans" cxnId="{A54AC791-9BAF-284F-91A8-71CE197314B1}">
      <dgm:prSet/>
      <dgm:spPr/>
      <dgm:t>
        <a:bodyPr/>
        <a:lstStyle/>
        <a:p>
          <a:endParaRPr lang="es-ES_tradnl"/>
        </a:p>
      </dgm:t>
    </dgm:pt>
    <dgm:pt modelId="{9C93460D-2365-FA41-85C8-8AE3268A3702}" type="pres">
      <dgm:prSet presAssocID="{72D3458F-C5AD-844B-B7EB-1AF6D2515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9DF43E9-3E84-FB46-AA00-19037CE5C48F}" type="pres">
      <dgm:prSet presAssocID="{72D3458F-C5AD-844B-B7EB-1AF6D2515688}" presName="radial" presStyleCnt="0">
        <dgm:presLayoutVars>
          <dgm:animLvl val="ctr"/>
        </dgm:presLayoutVars>
      </dgm:prSet>
      <dgm:spPr/>
    </dgm:pt>
    <dgm:pt modelId="{8D94384B-29F5-FA42-928F-5F4EC91A2530}" type="pres">
      <dgm:prSet presAssocID="{37CEA9E1-E005-F24E-A512-987594B610FB}" presName="centerShape" presStyleLbl="vennNode1" presStyleIdx="0" presStyleCnt="4"/>
      <dgm:spPr/>
      <dgm:t>
        <a:bodyPr/>
        <a:lstStyle/>
        <a:p>
          <a:endParaRPr lang="es-ES_tradnl"/>
        </a:p>
      </dgm:t>
    </dgm:pt>
    <dgm:pt modelId="{0523E153-153C-9640-A657-D3C8DC0537C4}" type="pres">
      <dgm:prSet presAssocID="{3D2654B7-34A1-7F41-A78D-44492E531D92}" presName="node" presStyleLbl="vennNode1" presStyleIdx="1" presStyleCnt="4" custScaleX="140519" custScaleY="12749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4772A4-080D-DF4D-A0A6-04F80BDC627C}" type="pres">
      <dgm:prSet presAssocID="{411F6978-7DBE-DB4B-9CB2-B03E32BA907B}" presName="node" presStyleLbl="vennNode1" presStyleIdx="2" presStyleCnt="4" custScaleX="148152" custScaleY="1473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48D884-D950-FF44-9363-9DFF2F9A78F8}" type="pres">
      <dgm:prSet presAssocID="{24871861-8E8D-4847-8994-552C988E93E3}" presName="node" presStyleLbl="vennNode1" presStyleIdx="3" presStyleCnt="4" custScaleX="143789" custScaleY="14075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A51E0F8-07C4-E647-8D2A-EFBD9FFD50F9}" type="presOf" srcId="{37CEA9E1-E005-F24E-A512-987594B610FB}" destId="{8D94384B-29F5-FA42-928F-5F4EC91A2530}" srcOrd="0" destOrd="0" presId="urn:microsoft.com/office/officeart/2005/8/layout/radial3"/>
    <dgm:cxn modelId="{871D0E2B-3B33-5E44-B9D6-DB43A1D7EDCF}" srcId="{37CEA9E1-E005-F24E-A512-987594B610FB}" destId="{3D2654B7-34A1-7F41-A78D-44492E531D92}" srcOrd="0" destOrd="0" parTransId="{8A56BA1E-B739-9143-9DCA-2349518ECFDE}" sibTransId="{45B8C895-C32B-1E43-8767-FFA8E297E45B}"/>
    <dgm:cxn modelId="{A54AC791-9BAF-284F-91A8-71CE197314B1}" srcId="{37CEA9E1-E005-F24E-A512-987594B610FB}" destId="{24871861-8E8D-4847-8994-552C988E93E3}" srcOrd="2" destOrd="0" parTransId="{7DC4AC05-F6BD-2943-8624-C6997EB4C668}" sibTransId="{1D7AF9F2-4CC0-2C43-8CBB-72E0818956A5}"/>
    <dgm:cxn modelId="{92E5B66B-3DB6-BE47-8388-BA944A27729E}" type="presOf" srcId="{72D3458F-C5AD-844B-B7EB-1AF6D2515688}" destId="{9C93460D-2365-FA41-85C8-8AE3268A3702}" srcOrd="0" destOrd="0" presId="urn:microsoft.com/office/officeart/2005/8/layout/radial3"/>
    <dgm:cxn modelId="{B3A694BC-B29D-FB45-BC1E-A3926FDACF45}" type="presOf" srcId="{24871861-8E8D-4847-8994-552C988E93E3}" destId="{C848D884-D950-FF44-9363-9DFF2F9A78F8}" srcOrd="0" destOrd="0" presId="urn:microsoft.com/office/officeart/2005/8/layout/radial3"/>
    <dgm:cxn modelId="{6F63D440-640D-6942-85EB-A52A39B52F1D}" srcId="{72D3458F-C5AD-844B-B7EB-1AF6D2515688}" destId="{37CEA9E1-E005-F24E-A512-987594B610FB}" srcOrd="0" destOrd="0" parTransId="{161E677B-3654-6B44-AB25-13FDED10B8DC}" sibTransId="{C616E693-9FE2-1D4A-82E2-4E12FFCCB6A8}"/>
    <dgm:cxn modelId="{162AEAA3-C3B6-434D-9CFE-38529764DBC5}" srcId="{37CEA9E1-E005-F24E-A512-987594B610FB}" destId="{411F6978-7DBE-DB4B-9CB2-B03E32BA907B}" srcOrd="1" destOrd="0" parTransId="{6DDF0ED1-48AE-0F47-992E-2D62881CCB8E}" sibTransId="{18F17E20-0479-D645-932F-423D59987CFC}"/>
    <dgm:cxn modelId="{0158CAE6-4B59-B842-BED2-9858FDBC9BD4}" type="presOf" srcId="{411F6978-7DBE-DB4B-9CB2-B03E32BA907B}" destId="{974772A4-080D-DF4D-A0A6-04F80BDC627C}" srcOrd="0" destOrd="0" presId="urn:microsoft.com/office/officeart/2005/8/layout/radial3"/>
    <dgm:cxn modelId="{A81BF70A-3DE7-1840-BD5A-4D28E4CA4B7B}" type="presOf" srcId="{3D2654B7-34A1-7F41-A78D-44492E531D92}" destId="{0523E153-153C-9640-A657-D3C8DC0537C4}" srcOrd="0" destOrd="0" presId="urn:microsoft.com/office/officeart/2005/8/layout/radial3"/>
    <dgm:cxn modelId="{A15DFB45-FFBF-1949-9E25-60ADD8D30780}" type="presParOf" srcId="{9C93460D-2365-FA41-85C8-8AE3268A3702}" destId="{49DF43E9-3E84-FB46-AA00-19037CE5C48F}" srcOrd="0" destOrd="0" presId="urn:microsoft.com/office/officeart/2005/8/layout/radial3"/>
    <dgm:cxn modelId="{DB8FA89C-9A73-1846-95B3-658C0553D260}" type="presParOf" srcId="{49DF43E9-3E84-FB46-AA00-19037CE5C48F}" destId="{8D94384B-29F5-FA42-928F-5F4EC91A2530}" srcOrd="0" destOrd="0" presId="urn:microsoft.com/office/officeart/2005/8/layout/radial3"/>
    <dgm:cxn modelId="{57B06506-C42F-7444-83D0-D2DE04D87FC7}" type="presParOf" srcId="{49DF43E9-3E84-FB46-AA00-19037CE5C48F}" destId="{0523E153-153C-9640-A657-D3C8DC0537C4}" srcOrd="1" destOrd="0" presId="urn:microsoft.com/office/officeart/2005/8/layout/radial3"/>
    <dgm:cxn modelId="{890F8B30-B3C4-134F-BFF4-1902C798F52E}" type="presParOf" srcId="{49DF43E9-3E84-FB46-AA00-19037CE5C48F}" destId="{974772A4-080D-DF4D-A0A6-04F80BDC627C}" srcOrd="2" destOrd="0" presId="urn:microsoft.com/office/officeart/2005/8/layout/radial3"/>
    <dgm:cxn modelId="{09F34CB0-D8C2-5D49-93AA-C50E9EC03184}" type="presParOf" srcId="{49DF43E9-3E84-FB46-AA00-19037CE5C48F}" destId="{C848D884-D950-FF44-9363-9DFF2F9A78F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4384B-29F5-FA42-928F-5F4EC91A2530}">
      <dsp:nvSpPr>
        <dsp:cNvPr id="0" name=""/>
        <dsp:cNvSpPr/>
      </dsp:nvSpPr>
      <dsp:spPr>
        <a:xfrm>
          <a:off x="1786213" y="1127907"/>
          <a:ext cx="2496343" cy="24963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4900" kern="1200" dirty="0"/>
        </a:p>
      </dsp:txBody>
      <dsp:txXfrm>
        <a:off x="2151794" y="1493488"/>
        <a:ext cx="1765181" cy="1765181"/>
      </dsp:txXfrm>
    </dsp:sp>
    <dsp:sp modelId="{0523E153-153C-9640-A657-D3C8DC0537C4}">
      <dsp:nvSpPr>
        <dsp:cNvPr id="0" name=""/>
        <dsp:cNvSpPr/>
      </dsp:nvSpPr>
      <dsp:spPr>
        <a:xfrm>
          <a:off x="2157426" y="-43728"/>
          <a:ext cx="1753918" cy="15914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400" kern="1200" dirty="0"/>
        </a:p>
      </dsp:txBody>
      <dsp:txXfrm>
        <a:off x="2414281" y="189328"/>
        <a:ext cx="1240208" cy="1125294"/>
      </dsp:txXfrm>
    </dsp:sp>
    <dsp:sp modelId="{974772A4-080D-DF4D-A0A6-04F80BDC627C}">
      <dsp:nvSpPr>
        <dsp:cNvPr id="0" name=""/>
        <dsp:cNvSpPr/>
      </dsp:nvSpPr>
      <dsp:spPr>
        <a:xfrm>
          <a:off x="3516305" y="2268535"/>
          <a:ext cx="1849191" cy="18391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600" kern="1200" dirty="0"/>
        </a:p>
      </dsp:txBody>
      <dsp:txXfrm>
        <a:off x="3787113" y="2537879"/>
        <a:ext cx="1307575" cy="1300505"/>
      </dsp:txXfrm>
    </dsp:sp>
    <dsp:sp modelId="{C848D884-D950-FF44-9363-9DFF2F9A78F8}">
      <dsp:nvSpPr>
        <dsp:cNvPr id="0" name=""/>
        <dsp:cNvSpPr/>
      </dsp:nvSpPr>
      <dsp:spPr>
        <a:xfrm>
          <a:off x="730502" y="2309674"/>
          <a:ext cx="1794733" cy="17569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500" kern="1200" dirty="0"/>
        </a:p>
      </dsp:txBody>
      <dsp:txXfrm>
        <a:off x="993335" y="2566968"/>
        <a:ext cx="1269067" cy="124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C808-4489-4AFB-B31E-FD1AC917D072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4D6A1-1511-4552-8472-B63865E01E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0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D6A1-1511-4552-8472-B63865E01E3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5CE8DA-CF7E-41B5-8C5C-EA1FA34E7244}" type="datetimeFigureOut">
              <a:rPr lang="es-ES" smtClean="0"/>
              <a:pPr/>
              <a:t>1/7/17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67199"/>
            <a:ext cx="7772400" cy="1371601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63500"/>
          </a:effectLst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4000" b="1" dirty="0">
                <a:solidFill>
                  <a:srgbClr val="0F2D80"/>
                </a:solidFill>
              </a:rPr>
              <a:t>ASOCIACIÓN ESPAÑOLA DE MÉDICOS DOMINICANOS </a:t>
            </a:r>
            <a:r>
              <a:rPr lang="es-ES" sz="4000" b="1" dirty="0" smtClean="0">
                <a:solidFill>
                  <a:srgbClr val="0F2D80"/>
                </a:solidFill>
              </a:rPr>
              <a:t>-AEMD</a:t>
            </a:r>
            <a:endParaRPr lang="es-ES" b="1" dirty="0">
              <a:solidFill>
                <a:srgbClr val="0F2D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42276" cy="1336956"/>
          </a:xfrm>
        </p:spPr>
        <p:txBody>
          <a:bodyPr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2667000" cy="2667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9449" y="5181599"/>
            <a:ext cx="4095751" cy="1143001"/>
          </a:xfrm>
        </p:spPr>
        <p:txBody>
          <a:bodyPr/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dirty="0" smtClean="0"/>
              <a:t>Dr. Antonio Santos Toribio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1600" dirty="0" smtClean="0"/>
              <a:t>Cirujano Digestivo y </a:t>
            </a:r>
            <a:r>
              <a:rPr lang="es-ES_tradnl" sz="1600" dirty="0" err="1" smtClean="0"/>
              <a:t>Laparocopista</a:t>
            </a:r>
            <a:r>
              <a:rPr lang="es-ES_tradnl" sz="1600" dirty="0" smtClean="0"/>
              <a:t>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1600" dirty="0" smtClean="0"/>
              <a:t>Presidente AEMD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71" y="2127250"/>
            <a:ext cx="5236029" cy="30543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9275" y="990600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La Evolución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438400" cy="2438400"/>
          </a:xfrm>
          <a:prstGeom prst="rect">
            <a:avLst/>
          </a:prstGeom>
        </p:spPr>
      </p:pic>
      <p:pic>
        <p:nvPicPr>
          <p:cNvPr id="5" name="Content Placeholder 4" descr="sociedad-prehistrica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b="12101"/>
          <a:stretch>
            <a:fillRect/>
          </a:stretch>
        </p:blipFill>
        <p:spPr>
          <a:xfrm>
            <a:off x="685800" y="2362200"/>
            <a:ext cx="7924800" cy="4419600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       La Sociedad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" y="2286000"/>
            <a:ext cx="5257800" cy="28194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S_tradnl" dirty="0" smtClean="0"/>
              <a:t> Conjunto </a:t>
            </a:r>
            <a:r>
              <a:rPr lang="es-ES_tradnl" dirty="0"/>
              <a:t>de personas que se relacionan entre sí, de acuerdo a unas determinadas reglas de </a:t>
            </a:r>
            <a:r>
              <a:rPr lang="es-ES_tradnl" dirty="0" smtClean="0"/>
              <a:t>organización y </a:t>
            </a:r>
            <a:r>
              <a:rPr lang="es-ES_tradnl" dirty="0"/>
              <a:t>que comparten una misma cultura o civilización en un espacio o un tiempo determinados.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733800" cy="280035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858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Como nacieron esas reglas?       </a:t>
            </a:r>
            <a:endParaRPr lang="es-E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25524" y="1482444"/>
            <a:ext cx="8042276" cy="13369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PROYECTO AEMD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19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ES" sz="2000" dirty="0" smtClean="0">
                <a:latin typeface="Arial"/>
                <a:cs typeface="Arial"/>
              </a:rPr>
              <a:t>Decisiones.</a:t>
            </a:r>
            <a:endParaRPr lang="es-ES" sz="2000" dirty="0">
              <a:latin typeface="Arial"/>
              <a:cs typeface="Arial"/>
            </a:endParaRPr>
          </a:p>
          <a:p>
            <a:pPr algn="just"/>
            <a:r>
              <a:rPr lang="es-ES" sz="2000" dirty="0" smtClean="0">
                <a:latin typeface="Arial"/>
                <a:cs typeface="Arial"/>
              </a:rPr>
              <a:t> Vocación de ayudar.</a:t>
            </a:r>
          </a:p>
          <a:p>
            <a:pPr algn="just"/>
            <a:r>
              <a:rPr lang="es-ES" sz="2000" dirty="0" smtClean="0">
                <a:latin typeface="Arial"/>
                <a:cs typeface="Arial"/>
              </a:rPr>
              <a:t>Compromiso de superación.</a:t>
            </a:r>
          </a:p>
          <a:p>
            <a:pPr algn="just"/>
            <a:r>
              <a:rPr lang="es-ES" sz="2000" dirty="0" smtClean="0">
                <a:latin typeface="Arial"/>
                <a:cs typeface="Arial"/>
              </a:rPr>
              <a:t>Necesidades en común. </a:t>
            </a:r>
          </a:p>
          <a:p>
            <a:pPr algn="just"/>
            <a:r>
              <a:rPr lang="es-ES" sz="2000" dirty="0" smtClean="0">
                <a:latin typeface="Arial"/>
                <a:cs typeface="Arial"/>
              </a:rPr>
              <a:t>Unidad del colectivo.</a:t>
            </a:r>
          </a:p>
          <a:p>
            <a:pPr algn="just"/>
            <a:r>
              <a:rPr lang="es-ES" sz="2000" dirty="0" smtClean="0">
                <a:latin typeface="Arial"/>
                <a:cs typeface="Arial"/>
              </a:rPr>
              <a:t>Crecimiento Social, Científico y Profesional.  </a:t>
            </a:r>
          </a:p>
          <a:p>
            <a:pPr>
              <a:buNone/>
            </a:pPr>
            <a:endParaRPr lang="en-US" dirty="0"/>
          </a:p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796644"/>
            <a:ext cx="8042276" cy="1336956"/>
          </a:xfrm>
        </p:spPr>
        <p:txBody>
          <a:bodyPr/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      Sociedades Evolutivas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438400" cy="2438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1196898"/>
              </p:ext>
            </p:extLst>
          </p:nvPr>
        </p:nvGraphicFramePr>
        <p:xfrm>
          <a:off x="762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514600"/>
            <a:ext cx="3024095" cy="18073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9275" y="1482444"/>
            <a:ext cx="8042276" cy="13369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/>
            </a:r>
            <a:br>
              <a:rPr lang="es-ES" sz="3600" dirty="0"/>
            </a:br>
            <a:r>
              <a:rPr lang="es-ES" sz="4900" dirty="0" smtClean="0"/>
              <a:t>Conclusión </a:t>
            </a:r>
            <a:r>
              <a:rPr lang="es-ES" sz="36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4038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 smtClean="0"/>
              <a:t>Somos un colectivo de </a:t>
            </a:r>
            <a:r>
              <a:rPr lang="es-ES" dirty="0"/>
              <a:t>personas que tras abrir horizontes coincidido en un mismo </a:t>
            </a:r>
            <a:r>
              <a:rPr lang="es-ES" dirty="0" smtClean="0"/>
              <a:t>destino, hemos evolucionado dentro en la sociedad Española, por nuestras capacidades, la fuerza creciente de superación personal, laboral e intelectual, pero también con dificultades y necesidades, estas son las que han permitido que las sociedades evolucionen.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Ahora tenemos que continuar evolucionando ante la sociedad actual,</a:t>
            </a:r>
            <a:r>
              <a:rPr lang="es-ES" dirty="0"/>
              <a:t> </a:t>
            </a:r>
            <a:r>
              <a:rPr lang="es-ES" dirty="0" smtClean="0"/>
              <a:t>por lo que es imprescindible la organización de nuestro colectivo, en una asociación que trabaje por el bienestar común de todos, como lo esta haciendo la AEMD.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4343400"/>
            <a:ext cx="8042276" cy="1032156"/>
          </a:xfrm>
        </p:spPr>
        <p:txBody>
          <a:bodyPr/>
          <a:lstStyle/>
          <a:p>
            <a:pPr algn="ctr"/>
            <a:r>
              <a:rPr lang="es-ES" dirty="0" smtClean="0"/>
              <a:t>Muchas gracias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05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s-ES" sz="2200" b="1" dirty="0" smtClean="0"/>
              <a:t> </a:t>
            </a:r>
            <a:r>
              <a:rPr lang="es-ES" sz="2200" dirty="0"/>
              <a:t>“ Yo hago lo que usted no puede y usted hace lo que yo no puedo.</a:t>
            </a:r>
            <a:r>
              <a:rPr lang="en-US" sz="2200" dirty="0"/>
              <a:t> Juntos podemos hacer grandes cosas”.</a:t>
            </a:r>
          </a:p>
          <a:p>
            <a:pPr lvl="0">
              <a:buNone/>
            </a:pPr>
            <a:r>
              <a:rPr lang="en-US" sz="2200" dirty="0" smtClean="0"/>
              <a:t>                                                     Madre </a:t>
            </a:r>
            <a:r>
              <a:rPr lang="en-US" sz="2200" dirty="0"/>
              <a:t>Teresa de Calcuta.</a:t>
            </a:r>
            <a:endParaRPr lang="es-E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438400" cy="24384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371849" y="5257799"/>
            <a:ext cx="4095751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s-ES_tradnl" smtClean="0"/>
              <a:t>Dr. Antonio Santos Toribio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s-ES_tradnl" sz="1600" smtClean="0"/>
              <a:t>Cirujano Digestivo y Laparocopista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s-ES_tradnl" sz="1600" smtClean="0"/>
              <a:t>Presidente AEMD</a:t>
            </a:r>
            <a:endParaRPr lang="es-ES_tradnl" sz="1600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838200"/>
            <a:ext cx="8042276" cy="1336956"/>
          </a:xfrm>
        </p:spPr>
        <p:txBody>
          <a:bodyPr/>
          <a:lstStyle/>
          <a:p>
            <a:pPr algn="ctr"/>
            <a:r>
              <a:rPr lang="es-ES" dirty="0"/>
              <a:t>CONTACTO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743200"/>
            <a:ext cx="8042276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S" sz="2000" dirty="0" smtClean="0">
                <a:latin typeface="Arial"/>
                <a:cs typeface="Arial"/>
              </a:rPr>
              <a:t>Dirección: </a:t>
            </a:r>
            <a:endParaRPr lang="es-ES" sz="200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es-ES" sz="2000" dirty="0" smtClean="0">
                <a:latin typeface="Arial"/>
                <a:cs typeface="Arial"/>
              </a:rPr>
              <a:t>Paseo </a:t>
            </a:r>
            <a:r>
              <a:rPr lang="es-ES" sz="2000" dirty="0">
                <a:latin typeface="Arial"/>
                <a:cs typeface="Arial"/>
              </a:rPr>
              <a:t>de Santa María de la Cabeza, </a:t>
            </a:r>
            <a:r>
              <a:rPr lang="es-ES" sz="2000" dirty="0" smtClean="0">
                <a:latin typeface="Arial"/>
                <a:cs typeface="Arial"/>
              </a:rPr>
              <a:t>6</a:t>
            </a:r>
            <a:r>
              <a:rPr lang="es-ES" sz="2000" dirty="0">
                <a:latin typeface="Arial"/>
                <a:cs typeface="Arial"/>
              </a:rPr>
              <a:t>,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Piso </a:t>
            </a:r>
            <a:r>
              <a:rPr lang="es-ES" sz="2000" dirty="0" smtClean="0">
                <a:latin typeface="Arial"/>
                <a:cs typeface="Arial"/>
              </a:rPr>
              <a:t>5 centro. </a:t>
            </a:r>
          </a:p>
          <a:p>
            <a:pPr algn="just">
              <a:buNone/>
            </a:pPr>
            <a:r>
              <a:rPr lang="es-ES" sz="2000" dirty="0" smtClean="0">
                <a:latin typeface="Arial"/>
                <a:cs typeface="Arial"/>
              </a:rPr>
              <a:t>Código postal</a:t>
            </a:r>
            <a:r>
              <a:rPr lang="es-ES" sz="2000" dirty="0">
                <a:latin typeface="Arial"/>
                <a:cs typeface="Arial"/>
              </a:rPr>
              <a:t>: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28045, Madrid.</a:t>
            </a:r>
          </a:p>
          <a:p>
            <a:pPr algn="just">
              <a:buNone/>
            </a:pPr>
            <a:r>
              <a:rPr lang="es-ES" sz="2000" dirty="0">
                <a:latin typeface="Arial"/>
                <a:cs typeface="Arial"/>
              </a:rPr>
              <a:t>Teléfono: 673 866 496</a:t>
            </a:r>
          </a:p>
          <a:p>
            <a:pPr algn="just">
              <a:buNone/>
            </a:pPr>
            <a:r>
              <a:rPr lang="es-ES" sz="2000" dirty="0">
                <a:latin typeface="Arial"/>
                <a:cs typeface="Arial"/>
              </a:rPr>
              <a:t>E-mail: </a:t>
            </a:r>
            <a:r>
              <a:rPr lang="es-ES" sz="2000" dirty="0" err="1" smtClean="0">
                <a:latin typeface="Arial"/>
                <a:cs typeface="Arial"/>
              </a:rPr>
              <a:t>info@aemd.online</a:t>
            </a:r>
            <a:r>
              <a:rPr lang="es-ES" sz="2000" dirty="0" smtClean="0">
                <a:latin typeface="Arial"/>
                <a:cs typeface="Arial"/>
              </a:rPr>
              <a:t> , </a:t>
            </a:r>
            <a:r>
              <a:rPr lang="es-ES" sz="2000" dirty="0" err="1" smtClean="0">
                <a:latin typeface="Arial"/>
                <a:cs typeface="Arial"/>
              </a:rPr>
              <a:t>presidencia@aemd.online</a:t>
            </a:r>
            <a:endParaRPr lang="es-ES" sz="200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es-ES" sz="2000" dirty="0" smtClean="0">
                <a:latin typeface="Arial"/>
                <a:cs typeface="Arial"/>
              </a:rPr>
              <a:t>Web:  </a:t>
            </a:r>
            <a:r>
              <a:rPr lang="es-ES" sz="2000" dirty="0">
                <a:latin typeface="Arial"/>
                <a:cs typeface="Arial"/>
              </a:rPr>
              <a:t>www.aemd.online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1341</TotalTime>
  <Words>279</Words>
  <Application>Microsoft Macintosh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ASOCIACIÓN ESPAÑOLA DE MÉDICOS DOMINICANOS -AEMD</vt:lpstr>
      <vt:lpstr> </vt:lpstr>
      <vt:lpstr>La Evolución</vt:lpstr>
      <vt:lpstr>       La Sociedad</vt:lpstr>
      <vt:lpstr>PROYECTO AEMD </vt:lpstr>
      <vt:lpstr>       Sociedades Evolutivas</vt:lpstr>
      <vt:lpstr> Conclusión   </vt:lpstr>
      <vt:lpstr>Muchas gracias…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ESPAÑOLA DE MÉDICOS DOMINICANOS (AEMD)</dc:title>
  <dc:creator>Pavel</dc:creator>
  <cp:lastModifiedBy>Odalis Antonio Santos Toribio</cp:lastModifiedBy>
  <cp:revision>171</cp:revision>
  <dcterms:created xsi:type="dcterms:W3CDTF">2064-08-01T01:51:59Z</dcterms:created>
  <dcterms:modified xsi:type="dcterms:W3CDTF">2017-07-01T09:02:27Z</dcterms:modified>
</cp:coreProperties>
</file>